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 b="def" i="def"/>
      <a:tcStyle>
        <a:tcBdr/>
        <a:fill>
          <a:solidFill>
            <a:srgbClr val="F3F9F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 b="def" i="def"/>
      <a:tcStyle>
        <a:tcBdr/>
        <a:fill>
          <a:solidFill>
            <a:srgbClr val="EEEEE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 b="def" i="def"/>
      <a:tcStyle>
        <a:tcBdr/>
        <a:fill>
          <a:solidFill>
            <a:srgbClr val="E7E7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19"/>
          <p:cNvSpPr txBox="1"/>
          <p:nvPr/>
        </p:nvSpPr>
        <p:spPr>
          <a:xfrm>
            <a:off x="5989318" y="200025"/>
            <a:ext cx="2651763" cy="24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600"/>
              </a:spcBef>
              <a:defRPr b="1" sz="1000">
                <a:solidFill>
                  <a:srgbClr val="FFFFCC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Bilgisayar Mühendisliği Bölümü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None/>
              <a:defRPr sz="2400"/>
            </a:lvl1pPr>
            <a:lvl2pPr marL="800100" indent="-342900" algn="ctr">
              <a:spcBef>
                <a:spcPts val="500"/>
              </a:spcBef>
              <a:defRPr sz="2400"/>
            </a:lvl2pPr>
            <a:lvl3pPr marL="1188719" indent="-274319" algn="ctr">
              <a:spcBef>
                <a:spcPts val="500"/>
              </a:spcBef>
              <a:defRPr sz="2400"/>
            </a:lvl3pPr>
            <a:lvl4pPr marL="1645920" indent="-274319" algn="ctr">
              <a:spcBef>
                <a:spcPts val="500"/>
              </a:spcBef>
              <a:defRPr sz="2400"/>
            </a:lvl4pPr>
            <a:lvl5pPr marL="2103120" indent="-274320" algn="ctr">
              <a:spcBef>
                <a:spcPts val="500"/>
              </a:spcBef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Title Text"/>
          <p:cNvSpPr txBox="1"/>
          <p:nvPr>
            <p:ph type="title"/>
          </p:nvPr>
        </p:nvSpPr>
        <p:spPr>
          <a:xfrm>
            <a:off x="1066800" y="2057400"/>
            <a:ext cx="7086600" cy="14700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" name="Rectangle 53"/>
          <p:cNvSpPr/>
          <p:nvPr/>
        </p:nvSpPr>
        <p:spPr>
          <a:xfrm>
            <a:off x="0" y="10484"/>
            <a:ext cx="9144000" cy="762003"/>
          </a:xfrm>
          <a:prstGeom prst="rect">
            <a:avLst/>
          </a:prstGeom>
          <a:gradFill>
            <a:gsLst>
              <a:gs pos="0">
                <a:srgbClr val="72BFC5"/>
              </a:gs>
              <a:gs pos="100000">
                <a:srgbClr val="4597A0"/>
              </a:gs>
            </a:gsLst>
          </a:gradFill>
          <a:ln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21" name="Rectangle 59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3C8C93"/>
          </a:solidFill>
          <a:ln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/>
          </a:p>
        </p:txBody>
      </p:sp>
      <p:pic>
        <p:nvPicPr>
          <p:cNvPr id="22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1" y="5715000"/>
            <a:ext cx="1143001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icture 16" descr="Pictur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76600" y="179752"/>
            <a:ext cx="2786740" cy="1744934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lide Number"/>
          <p:cNvSpPr txBox="1"/>
          <p:nvPr>
            <p:ph type="sldNum" sz="quarter" idx="2"/>
          </p:nvPr>
        </p:nvSpPr>
        <p:spPr>
          <a:xfrm>
            <a:off x="6553200" y="6356350"/>
            <a:ext cx="245401" cy="22698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59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3C8C93"/>
          </a:solidFill>
          <a:ln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146" name="Rectangle 53"/>
          <p:cNvSpPr/>
          <p:nvPr/>
        </p:nvSpPr>
        <p:spPr>
          <a:xfrm>
            <a:off x="0" y="10484"/>
            <a:ext cx="9144000" cy="762003"/>
          </a:xfrm>
          <a:prstGeom prst="rect">
            <a:avLst/>
          </a:prstGeom>
          <a:gradFill>
            <a:gsLst>
              <a:gs pos="0">
                <a:srgbClr val="4597A0"/>
              </a:gs>
              <a:gs pos="100000">
                <a:srgbClr val="72BFC5"/>
              </a:gs>
            </a:gsLst>
          </a:gradFill>
          <a:ln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147" name="Text Box 68"/>
          <p:cNvSpPr txBox="1"/>
          <p:nvPr/>
        </p:nvSpPr>
        <p:spPr>
          <a:xfrm>
            <a:off x="1493519" y="6536422"/>
            <a:ext cx="303276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700"/>
              </a:spcBef>
              <a:defRPr b="1" sz="1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/>
            <a:r>
              <a:t>GTÜ - Bilgisayar Mühendisliği Bölümü</a:t>
            </a:r>
          </a:p>
        </p:txBody>
      </p:sp>
      <p:pic>
        <p:nvPicPr>
          <p:cNvPr id="148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793" y="5867400"/>
            <a:ext cx="985008" cy="985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icture 16" descr="Pictur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43954"/>
            <a:ext cx="1110044" cy="695064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Text Box 68"/>
          <p:cNvSpPr txBox="1"/>
          <p:nvPr/>
        </p:nvSpPr>
        <p:spPr>
          <a:xfrm>
            <a:off x="4617720" y="6529000"/>
            <a:ext cx="303276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700"/>
              </a:spcBef>
              <a:defRPr b="1" sz="1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/>
            <a:r>
              <a:t>BİL 495/496 Bitirme Projesi </a:t>
            </a:r>
          </a:p>
        </p:txBody>
      </p:sp>
      <p:sp>
        <p:nvSpPr>
          <p:cNvPr id="151" name="Title Text"/>
          <p:cNvSpPr txBox="1"/>
          <p:nvPr>
            <p:ph type="title"/>
          </p:nvPr>
        </p:nvSpPr>
        <p:spPr>
          <a:xfrm>
            <a:off x="152400" y="106362"/>
            <a:ext cx="8534400" cy="57944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59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3C8C93"/>
          </a:solidFill>
          <a:ln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41" name="Rectangle 53"/>
          <p:cNvSpPr/>
          <p:nvPr/>
        </p:nvSpPr>
        <p:spPr>
          <a:xfrm>
            <a:off x="0" y="10484"/>
            <a:ext cx="9144000" cy="762003"/>
          </a:xfrm>
          <a:prstGeom prst="rect">
            <a:avLst/>
          </a:prstGeom>
          <a:gradFill>
            <a:gsLst>
              <a:gs pos="0">
                <a:srgbClr val="4597A0"/>
              </a:gs>
              <a:gs pos="100000">
                <a:srgbClr val="72BFC5"/>
              </a:gs>
            </a:gsLst>
          </a:gradFill>
          <a:ln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42" name="Text Box 68"/>
          <p:cNvSpPr txBox="1"/>
          <p:nvPr/>
        </p:nvSpPr>
        <p:spPr>
          <a:xfrm>
            <a:off x="1493519" y="6536422"/>
            <a:ext cx="303276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700"/>
              </a:spcBef>
              <a:defRPr b="1" sz="1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/>
            <a:r>
              <a:t>GTÜ - Bilgisayar Mühendisliği Bölümü</a:t>
            </a:r>
          </a:p>
        </p:txBody>
      </p:sp>
      <p:pic>
        <p:nvPicPr>
          <p:cNvPr id="43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793" y="5867400"/>
            <a:ext cx="985008" cy="985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Picture 16" descr="Pictur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43954"/>
            <a:ext cx="1110044" cy="695064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Text Box 68"/>
          <p:cNvSpPr txBox="1"/>
          <p:nvPr/>
        </p:nvSpPr>
        <p:spPr>
          <a:xfrm>
            <a:off x="4617720" y="6529000"/>
            <a:ext cx="303276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700"/>
              </a:spcBef>
              <a:defRPr b="1" sz="1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/>
            <a:r>
              <a:t>BİL 495/496 Bitirme Projesi </a:t>
            </a:r>
          </a:p>
        </p:txBody>
      </p:sp>
      <p:sp>
        <p:nvSpPr>
          <p:cNvPr id="46" name="AsIl başlIk stİlİ İçİn tIklatIn"/>
          <p:cNvSpPr txBox="1"/>
          <p:nvPr>
            <p:ph type="title" hasCustomPrompt="1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>
              <a:defRPr b="1" cap="all" sz="4000"/>
            </a:lvl1pPr>
          </a:lstStyle>
          <a:p>
            <a:pPr/>
            <a:r>
              <a:t>AsIl başlIk stİlİ İçİn tIklatIn</a:t>
            </a:r>
          </a:p>
        </p:txBody>
      </p:sp>
      <p:sp>
        <p:nvSpPr>
          <p:cNvPr id="47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0">
              <a:spcBef>
                <a:spcPts val="400"/>
              </a:spcBef>
              <a:buSzTx/>
              <a:buNone/>
              <a:defRPr sz="2000"/>
            </a:lvl2pPr>
            <a:lvl3pPr marL="0" indent="0">
              <a:spcBef>
                <a:spcPts val="400"/>
              </a:spcBef>
              <a:buSzTx/>
              <a:buNone/>
              <a:defRPr sz="2000"/>
            </a:lvl3pPr>
            <a:lvl4pPr marL="0" indent="0">
              <a:spcBef>
                <a:spcPts val="400"/>
              </a:spcBef>
              <a:buSzTx/>
              <a:buNone/>
              <a:defRPr sz="2000"/>
            </a:lvl4pPr>
            <a:lvl5pPr marL="0" indent="0">
              <a:spcBef>
                <a:spcPts val="400"/>
              </a:spcBef>
              <a:buSz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9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3C8C93"/>
          </a:solidFill>
          <a:ln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56" name="Rectangle 53"/>
          <p:cNvSpPr/>
          <p:nvPr/>
        </p:nvSpPr>
        <p:spPr>
          <a:xfrm>
            <a:off x="0" y="10484"/>
            <a:ext cx="9144000" cy="762003"/>
          </a:xfrm>
          <a:prstGeom prst="rect">
            <a:avLst/>
          </a:prstGeom>
          <a:gradFill>
            <a:gsLst>
              <a:gs pos="0">
                <a:srgbClr val="4597A0"/>
              </a:gs>
              <a:gs pos="100000">
                <a:srgbClr val="72BFC5"/>
              </a:gs>
            </a:gsLst>
          </a:gradFill>
          <a:ln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57" name="Text Box 68"/>
          <p:cNvSpPr txBox="1"/>
          <p:nvPr/>
        </p:nvSpPr>
        <p:spPr>
          <a:xfrm>
            <a:off x="1493519" y="6536422"/>
            <a:ext cx="303276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700"/>
              </a:spcBef>
              <a:defRPr b="1" sz="1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/>
            <a:r>
              <a:t>GTÜ - Bilgisayar Mühendisliği Bölümü</a:t>
            </a:r>
          </a:p>
        </p:txBody>
      </p:sp>
      <p:pic>
        <p:nvPicPr>
          <p:cNvPr id="58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793" y="5867400"/>
            <a:ext cx="985008" cy="985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Picture 16" descr="Pictur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43954"/>
            <a:ext cx="1110044" cy="695064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Text Box 68"/>
          <p:cNvSpPr txBox="1"/>
          <p:nvPr/>
        </p:nvSpPr>
        <p:spPr>
          <a:xfrm>
            <a:off x="4617720" y="6529000"/>
            <a:ext cx="303276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700"/>
              </a:spcBef>
              <a:defRPr b="1" sz="1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/>
            <a:r>
              <a:t>BİL 495/496 Bitirme Projesi </a:t>
            </a:r>
          </a:p>
        </p:txBody>
      </p:sp>
      <p:sp>
        <p:nvSpPr>
          <p:cNvPr id="6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Body Level One…"/>
          <p:cNvSpPr txBox="1"/>
          <p:nvPr>
            <p:ph type="body" sz="half" idx="1"/>
          </p:nvPr>
        </p:nvSpPr>
        <p:spPr>
          <a:xfrm>
            <a:off x="152400" y="914400"/>
            <a:ext cx="4343400" cy="5410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790575" indent="-333375">
              <a:defRPr sz="2800"/>
            </a:lvl2pPr>
            <a:lvl3pPr marL="1234438" indent="-320038">
              <a:defRPr sz="2800"/>
            </a:lvl3pPr>
            <a:lvl4pPr marL="1727200" indent="-355600">
              <a:defRPr sz="2800"/>
            </a:lvl4pPr>
            <a:lvl5pPr marL="2184400" indent="-355600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59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3C8C93"/>
          </a:solidFill>
          <a:ln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71" name="Rectangle 53"/>
          <p:cNvSpPr/>
          <p:nvPr/>
        </p:nvSpPr>
        <p:spPr>
          <a:xfrm>
            <a:off x="0" y="10484"/>
            <a:ext cx="9144000" cy="762003"/>
          </a:xfrm>
          <a:prstGeom prst="rect">
            <a:avLst/>
          </a:prstGeom>
          <a:gradFill>
            <a:gsLst>
              <a:gs pos="0">
                <a:srgbClr val="4597A0"/>
              </a:gs>
              <a:gs pos="100000">
                <a:srgbClr val="72BFC5"/>
              </a:gs>
            </a:gsLst>
          </a:gradFill>
          <a:ln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72" name="Text Box 68"/>
          <p:cNvSpPr txBox="1"/>
          <p:nvPr/>
        </p:nvSpPr>
        <p:spPr>
          <a:xfrm>
            <a:off x="1493519" y="6536422"/>
            <a:ext cx="303276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700"/>
              </a:spcBef>
              <a:defRPr b="1" sz="1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/>
            <a:r>
              <a:t>GTÜ - Bilgisayar Mühendisliği Bölümü</a:t>
            </a:r>
          </a:p>
        </p:txBody>
      </p:sp>
      <p:pic>
        <p:nvPicPr>
          <p:cNvPr id="73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793" y="5867400"/>
            <a:ext cx="985008" cy="985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Picture 16" descr="Pictur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43954"/>
            <a:ext cx="1110044" cy="695064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Text Box 68"/>
          <p:cNvSpPr txBox="1"/>
          <p:nvPr/>
        </p:nvSpPr>
        <p:spPr>
          <a:xfrm>
            <a:off x="4617720" y="6529000"/>
            <a:ext cx="303276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700"/>
              </a:spcBef>
              <a:defRPr b="1" sz="1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/>
            <a:r>
              <a:t>BİL 495/496 Bitirme Projesi 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76200" y="-152400"/>
            <a:ext cx="8229600" cy="1143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None/>
              <a:defRPr b="1" sz="2400"/>
            </a:lvl1pPr>
            <a:lvl2pPr marL="0" indent="0">
              <a:spcBef>
                <a:spcPts val="500"/>
              </a:spcBef>
              <a:buSzTx/>
              <a:buNone/>
              <a:defRPr b="1" sz="2400"/>
            </a:lvl2pPr>
            <a:lvl3pPr marL="0" indent="0">
              <a:spcBef>
                <a:spcPts val="500"/>
              </a:spcBef>
              <a:buSzTx/>
              <a:buNone/>
              <a:defRPr b="1" sz="2400"/>
            </a:lvl3pPr>
            <a:lvl4pPr marL="0" indent="0">
              <a:spcBef>
                <a:spcPts val="500"/>
              </a:spcBef>
              <a:buSzTx/>
              <a:buNone/>
              <a:defRPr b="1" sz="2400"/>
            </a:lvl4pPr>
            <a:lvl5pPr marL="0" indent="0">
              <a:spcBef>
                <a:spcPts val="500"/>
              </a:spcBef>
              <a:buSz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4 Metin Yer Tutucusu"/>
          <p:cNvSpPr/>
          <p:nvPr>
            <p:ph type="body" sz="quarter" idx="21"/>
          </p:nvPr>
        </p:nvSpPr>
        <p:spPr>
          <a:xfrm>
            <a:off x="4645025" y="1535111"/>
            <a:ext cx="4041775" cy="639765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59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3C8C93"/>
          </a:solidFill>
          <a:ln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87" name="Rectangle 53"/>
          <p:cNvSpPr/>
          <p:nvPr/>
        </p:nvSpPr>
        <p:spPr>
          <a:xfrm>
            <a:off x="0" y="10484"/>
            <a:ext cx="9144000" cy="762003"/>
          </a:xfrm>
          <a:prstGeom prst="rect">
            <a:avLst/>
          </a:prstGeom>
          <a:gradFill>
            <a:gsLst>
              <a:gs pos="0">
                <a:srgbClr val="4597A0"/>
              </a:gs>
              <a:gs pos="100000">
                <a:srgbClr val="72BFC5"/>
              </a:gs>
            </a:gsLst>
          </a:gradFill>
          <a:ln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88" name="Text Box 68"/>
          <p:cNvSpPr txBox="1"/>
          <p:nvPr/>
        </p:nvSpPr>
        <p:spPr>
          <a:xfrm>
            <a:off x="1493519" y="6536422"/>
            <a:ext cx="303276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700"/>
              </a:spcBef>
              <a:defRPr b="1" sz="1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/>
            <a:r>
              <a:t>GTÜ - Bilgisayar Mühendisliği Bölümü</a:t>
            </a:r>
          </a:p>
        </p:txBody>
      </p:sp>
      <p:pic>
        <p:nvPicPr>
          <p:cNvPr id="89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793" y="5867400"/>
            <a:ext cx="985008" cy="985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Picture 16" descr="Pictur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43954"/>
            <a:ext cx="1110044" cy="695064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Text Box 68"/>
          <p:cNvSpPr txBox="1"/>
          <p:nvPr/>
        </p:nvSpPr>
        <p:spPr>
          <a:xfrm>
            <a:off x="4617720" y="6529000"/>
            <a:ext cx="303276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700"/>
              </a:spcBef>
              <a:defRPr b="1" sz="1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/>
            <a:r>
              <a:t>BİL 495/496 Bitirme Projesi </a:t>
            </a:r>
          </a:p>
        </p:txBody>
      </p:sp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59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3C8C93"/>
          </a:solidFill>
          <a:ln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101" name="Rectangle 53"/>
          <p:cNvSpPr/>
          <p:nvPr/>
        </p:nvSpPr>
        <p:spPr>
          <a:xfrm>
            <a:off x="0" y="10484"/>
            <a:ext cx="9144000" cy="762003"/>
          </a:xfrm>
          <a:prstGeom prst="rect">
            <a:avLst/>
          </a:prstGeom>
          <a:gradFill>
            <a:gsLst>
              <a:gs pos="0">
                <a:srgbClr val="4597A0"/>
              </a:gs>
              <a:gs pos="100000">
                <a:srgbClr val="72BFC5"/>
              </a:gs>
            </a:gsLst>
          </a:gradFill>
          <a:ln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102" name="Text Box 68"/>
          <p:cNvSpPr txBox="1"/>
          <p:nvPr/>
        </p:nvSpPr>
        <p:spPr>
          <a:xfrm>
            <a:off x="1493519" y="6536422"/>
            <a:ext cx="303276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700"/>
              </a:spcBef>
              <a:defRPr b="1" sz="1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/>
            <a:r>
              <a:t>GTÜ - Bilgisayar Mühendisliği Bölümü</a:t>
            </a:r>
          </a:p>
        </p:txBody>
      </p:sp>
      <p:pic>
        <p:nvPicPr>
          <p:cNvPr id="103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793" y="5867400"/>
            <a:ext cx="985008" cy="985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icture 16" descr="Pictur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43954"/>
            <a:ext cx="1110044" cy="695064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ext Box 68"/>
          <p:cNvSpPr txBox="1"/>
          <p:nvPr/>
        </p:nvSpPr>
        <p:spPr>
          <a:xfrm>
            <a:off x="4617720" y="6529000"/>
            <a:ext cx="303276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700"/>
              </a:spcBef>
              <a:defRPr b="1" sz="1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/>
            <a:r>
              <a:t>BİL 495/496 Bitirme Projesi </a:t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59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3C8C93"/>
          </a:solidFill>
          <a:ln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114" name="Rectangle 53"/>
          <p:cNvSpPr/>
          <p:nvPr/>
        </p:nvSpPr>
        <p:spPr>
          <a:xfrm>
            <a:off x="0" y="10484"/>
            <a:ext cx="9144000" cy="762003"/>
          </a:xfrm>
          <a:prstGeom prst="rect">
            <a:avLst/>
          </a:prstGeom>
          <a:gradFill>
            <a:gsLst>
              <a:gs pos="0">
                <a:srgbClr val="4597A0"/>
              </a:gs>
              <a:gs pos="100000">
                <a:srgbClr val="72BFC5"/>
              </a:gs>
            </a:gsLst>
          </a:gradFill>
          <a:ln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115" name="Text Box 68"/>
          <p:cNvSpPr txBox="1"/>
          <p:nvPr/>
        </p:nvSpPr>
        <p:spPr>
          <a:xfrm>
            <a:off x="1493519" y="6536422"/>
            <a:ext cx="303276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700"/>
              </a:spcBef>
              <a:defRPr b="1" sz="1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/>
            <a:r>
              <a:t>GTÜ - Bilgisayar Mühendisliği Bölümü</a:t>
            </a:r>
          </a:p>
        </p:txBody>
      </p:sp>
      <p:pic>
        <p:nvPicPr>
          <p:cNvPr id="116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793" y="5867400"/>
            <a:ext cx="985008" cy="985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icture 16" descr="Pictur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43954"/>
            <a:ext cx="1110044" cy="695064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ext Box 68"/>
          <p:cNvSpPr txBox="1"/>
          <p:nvPr/>
        </p:nvSpPr>
        <p:spPr>
          <a:xfrm>
            <a:off x="4617720" y="6529000"/>
            <a:ext cx="303276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700"/>
              </a:spcBef>
              <a:defRPr b="1" sz="1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/>
            <a:r>
              <a:t>BİL 495/496 Bitirme Projesi </a:t>
            </a:r>
          </a:p>
        </p:txBody>
      </p:sp>
      <p:sp>
        <p:nvSpPr>
          <p:cNvPr id="119" name="Title Text"/>
          <p:cNvSpPr txBox="1"/>
          <p:nvPr>
            <p:ph type="title"/>
          </p:nvPr>
        </p:nvSpPr>
        <p:spPr>
          <a:xfrm>
            <a:off x="457200" y="273050"/>
            <a:ext cx="3008315" cy="1162050"/>
          </a:xfrm>
          <a:prstGeom prst="rect">
            <a:avLst/>
          </a:prstGeom>
        </p:spPr>
        <p:txBody>
          <a:bodyPr anchor="b"/>
          <a:lstStyle>
            <a:lvl1pPr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120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783771" indent="-326571">
              <a:spcBef>
                <a:spcPts val="700"/>
              </a:spcBef>
              <a:defRPr sz="3200"/>
            </a:lvl2pPr>
            <a:lvl3pPr marL="1219200" indent="-304800">
              <a:spcBef>
                <a:spcPts val="700"/>
              </a:spcBef>
              <a:defRPr sz="3200"/>
            </a:lvl3pPr>
            <a:lvl4pPr marL="1737360" indent="-365760">
              <a:spcBef>
                <a:spcPts val="700"/>
              </a:spcBef>
              <a:defRPr sz="3200"/>
            </a:lvl4pPr>
            <a:lvl5pPr marL="2194560" indent="-365760">
              <a:spcBef>
                <a:spcPts val="7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3 Metin Yer Tutucusu"/>
          <p:cNvSpPr/>
          <p:nvPr>
            <p:ph type="body" sz="half" idx="21"/>
          </p:nvPr>
        </p:nvSpPr>
        <p:spPr>
          <a:xfrm>
            <a:off x="457198" y="1435100"/>
            <a:ext cx="3008316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59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3C8C93"/>
          </a:solidFill>
          <a:ln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130" name="Rectangle 53"/>
          <p:cNvSpPr/>
          <p:nvPr/>
        </p:nvSpPr>
        <p:spPr>
          <a:xfrm>
            <a:off x="0" y="10484"/>
            <a:ext cx="9144000" cy="762003"/>
          </a:xfrm>
          <a:prstGeom prst="rect">
            <a:avLst/>
          </a:prstGeom>
          <a:gradFill>
            <a:gsLst>
              <a:gs pos="0">
                <a:srgbClr val="4597A0"/>
              </a:gs>
              <a:gs pos="100000">
                <a:srgbClr val="72BFC5"/>
              </a:gs>
            </a:gsLst>
          </a:gradFill>
          <a:ln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131" name="Text Box 68"/>
          <p:cNvSpPr txBox="1"/>
          <p:nvPr/>
        </p:nvSpPr>
        <p:spPr>
          <a:xfrm>
            <a:off x="1493519" y="6536422"/>
            <a:ext cx="303276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700"/>
              </a:spcBef>
              <a:defRPr b="1" sz="1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/>
            <a:r>
              <a:t>GTÜ - Bilgisayar Mühendisliği Bölümü</a:t>
            </a:r>
          </a:p>
        </p:txBody>
      </p:sp>
      <p:pic>
        <p:nvPicPr>
          <p:cNvPr id="132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793" y="5867400"/>
            <a:ext cx="985008" cy="985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icture 16" descr="Pictur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43954"/>
            <a:ext cx="1110044" cy="69506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Text Box 68"/>
          <p:cNvSpPr txBox="1"/>
          <p:nvPr/>
        </p:nvSpPr>
        <p:spPr>
          <a:xfrm>
            <a:off x="4617720" y="6529000"/>
            <a:ext cx="303276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700"/>
              </a:spcBef>
              <a:defRPr b="1" sz="1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/>
            <a:r>
              <a:t>BİL 495/496 Bitirme Projesi </a:t>
            </a:r>
          </a:p>
        </p:txBody>
      </p:sp>
      <p:sp>
        <p:nvSpPr>
          <p:cNvPr id="135" name="Title Text"/>
          <p:cNvSpPr txBox="1"/>
          <p:nvPr>
            <p:ph type="title"/>
          </p:nvPr>
        </p:nvSpPr>
        <p:spPr>
          <a:xfrm>
            <a:off x="1792288" y="4800600"/>
            <a:ext cx="5486402" cy="566738"/>
          </a:xfrm>
          <a:prstGeom prst="rect">
            <a:avLst/>
          </a:prstGeom>
        </p:spPr>
        <p:txBody>
          <a:bodyPr anchor="b"/>
          <a:lstStyle>
            <a:lvl1pPr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136" name="2 Resim Yer Tutucusu"/>
          <p:cNvSpPr/>
          <p:nvPr>
            <p:ph type="pic" sz="half" idx="21"/>
          </p:nvPr>
        </p:nvSpPr>
        <p:spPr>
          <a:xfrm>
            <a:off x="1792288" y="612775"/>
            <a:ext cx="5486402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7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2" cy="804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0">
              <a:spcBef>
                <a:spcPts val="300"/>
              </a:spcBef>
              <a:buSzTx/>
              <a:buNone/>
              <a:defRPr sz="1400"/>
            </a:lvl2pPr>
            <a:lvl3pPr marL="0" indent="0">
              <a:spcBef>
                <a:spcPts val="300"/>
              </a:spcBef>
              <a:buSzTx/>
              <a:buNone/>
              <a:defRPr sz="1400"/>
            </a:lvl3pPr>
            <a:lvl4pPr marL="0" indent="0">
              <a:spcBef>
                <a:spcPts val="300"/>
              </a:spcBef>
              <a:buSzTx/>
              <a:buNone/>
              <a:defRPr sz="1400"/>
            </a:lvl4pPr>
            <a:lvl5pPr marL="0" indent="0">
              <a:spcBef>
                <a:spcPts val="300"/>
              </a:spcBef>
              <a:buSz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9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3C8C93"/>
          </a:solidFill>
          <a:ln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3" name="Rectangle 53"/>
          <p:cNvSpPr/>
          <p:nvPr/>
        </p:nvSpPr>
        <p:spPr>
          <a:xfrm>
            <a:off x="0" y="10484"/>
            <a:ext cx="9144000" cy="762003"/>
          </a:xfrm>
          <a:prstGeom prst="rect">
            <a:avLst/>
          </a:prstGeom>
          <a:gradFill>
            <a:gsLst>
              <a:gs pos="0">
                <a:srgbClr val="4597A0"/>
              </a:gs>
              <a:gs pos="100000">
                <a:srgbClr val="72BFC5"/>
              </a:gs>
            </a:gsLst>
          </a:gradFill>
          <a:ln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/>
          </a:p>
        </p:txBody>
      </p:sp>
      <p:sp>
        <p:nvSpPr>
          <p:cNvPr id="4" name="Text Box 68"/>
          <p:cNvSpPr txBox="1"/>
          <p:nvPr/>
        </p:nvSpPr>
        <p:spPr>
          <a:xfrm>
            <a:off x="1493519" y="6536422"/>
            <a:ext cx="303276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700"/>
              </a:spcBef>
              <a:defRPr b="1" sz="1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/>
            <a:r>
              <a:t>GTÜ - Bilgisayar Mühendisliği Bölümü</a:t>
            </a:r>
          </a:p>
        </p:txBody>
      </p:sp>
      <p:pic>
        <p:nvPicPr>
          <p:cNvPr id="5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793" y="5867400"/>
            <a:ext cx="985008" cy="9850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16" descr="Pictur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1000" y="43954"/>
            <a:ext cx="1110044" cy="69506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 Box 68"/>
          <p:cNvSpPr txBox="1"/>
          <p:nvPr/>
        </p:nvSpPr>
        <p:spPr>
          <a:xfrm>
            <a:off x="4617718" y="6529000"/>
            <a:ext cx="3032763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700"/>
              </a:spcBef>
              <a:defRPr b="1" sz="12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/>
            <a:r>
              <a:t>BİL 495/496 Bitirme Projesi </a:t>
            </a:r>
          </a:p>
        </p:txBody>
      </p:sp>
      <p:sp>
        <p:nvSpPr>
          <p:cNvPr id="8" name="Title Text"/>
          <p:cNvSpPr txBox="1"/>
          <p:nvPr>
            <p:ph type="title"/>
          </p:nvPr>
        </p:nvSpPr>
        <p:spPr>
          <a:xfrm>
            <a:off x="152400" y="106362"/>
            <a:ext cx="7848600" cy="57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9" name="Body Level One…"/>
          <p:cNvSpPr txBox="1"/>
          <p:nvPr>
            <p:ph type="body" idx="1"/>
          </p:nvPr>
        </p:nvSpPr>
        <p:spPr>
          <a:xfrm>
            <a:off x="152400" y="914400"/>
            <a:ext cx="7391400" cy="541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/>
          <p:nvPr>
            <p:ph type="sldNum" sz="quarter" idx="2"/>
          </p:nvPr>
        </p:nvSpPr>
        <p:spPr>
          <a:xfrm>
            <a:off x="8534400" y="6553200"/>
            <a:ext cx="245401" cy="22698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E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effectLst>
            <a:outerShdw sx="100000" sy="100000" kx="0" ky="0" algn="b" rotWithShape="0" blurRad="38100" dist="38100" dir="2700000">
              <a:srgbClr val="000000">
                <a:alpha val="43137"/>
              </a:srgbClr>
            </a:outerShdw>
          </a:effectLst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effectLst>
            <a:outerShdw sx="100000" sy="100000" kx="0" ky="0" algn="b" rotWithShape="0" blurRad="38100" dist="38100" dir="2700000">
              <a:srgbClr val="000000">
                <a:alpha val="43137"/>
              </a:srgbClr>
            </a:outerShdw>
          </a:effectLst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effectLst>
            <a:outerShdw sx="100000" sy="100000" kx="0" ky="0" algn="b" rotWithShape="0" blurRad="38100" dist="38100" dir="2700000">
              <a:srgbClr val="000000">
                <a:alpha val="43137"/>
              </a:srgbClr>
            </a:outerShdw>
          </a:effectLst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effectLst>
            <a:outerShdw sx="100000" sy="100000" kx="0" ky="0" algn="b" rotWithShape="0" blurRad="38100" dist="38100" dir="2700000">
              <a:srgbClr val="000000">
                <a:alpha val="43137"/>
              </a:srgbClr>
            </a:outerShdw>
          </a:effectLst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effectLst>
            <a:outerShdw sx="100000" sy="100000" kx="0" ky="0" algn="b" rotWithShape="0" blurRad="38100" dist="38100" dir="2700000">
              <a:srgbClr val="000000">
                <a:alpha val="43137"/>
              </a:srgbClr>
            </a:outerShdw>
          </a:effectLst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effectLst>
            <a:outerShdw sx="100000" sy="100000" kx="0" ky="0" algn="b" rotWithShape="0" blurRad="38100" dist="38100" dir="2700000">
              <a:srgbClr val="000000">
                <a:alpha val="43137"/>
              </a:srgbClr>
            </a:outerShdw>
          </a:effectLst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effectLst>
            <a:outerShdw sx="100000" sy="100000" kx="0" ky="0" algn="b" rotWithShape="0" blurRad="38100" dist="38100" dir="2700000">
              <a:srgbClr val="000000">
                <a:alpha val="43137"/>
              </a:srgbClr>
            </a:outerShdw>
          </a:effectLst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effectLst>
            <a:outerShdw sx="100000" sy="100000" kx="0" ky="0" algn="b" rotWithShape="0" blurRad="38100" dist="38100" dir="2700000">
              <a:srgbClr val="000000">
                <a:alpha val="43137"/>
              </a:srgbClr>
            </a:outerShdw>
          </a:effectLst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FFFFFF"/>
          </a:solidFill>
          <a:effectLst>
            <a:outerShdw sx="100000" sy="100000" kx="0" ky="0" algn="b" rotWithShape="0" blurRad="38100" dist="38100" dir="2700000">
              <a:srgbClr val="000000">
                <a:alpha val="43137"/>
              </a:srgbClr>
            </a:outerShdw>
          </a:effectLst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794903" marR="0" indent="-337703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6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211580" marR="0" indent="-29718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6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668778" marR="0" indent="-29717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6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125978" marR="0" indent="-29717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26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583178" marR="0" indent="-29717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26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040378" marR="0" indent="-29717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26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497579" marR="0" indent="-29717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26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3954779" marR="0" indent="-29717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26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atekeepersecurity.com/products/intelligent-vehicle-undercarriage-scanner/" TargetMode="External"/><Relationship Id="rId3" Type="http://schemas.openxmlformats.org/officeDocument/2006/relationships/hyperlink" Target="https://sear.unisq.edu.au/536/1/frederickCHONGchuenkiong-2005.pdf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2"/>
          <p:cNvSpPr txBox="1"/>
          <p:nvPr>
            <p:ph type="title"/>
          </p:nvPr>
        </p:nvSpPr>
        <p:spPr>
          <a:xfrm>
            <a:off x="152400" y="2209800"/>
            <a:ext cx="8763000" cy="15240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GTU CSE 495</a:t>
            </a:r>
          </a:p>
        </p:txBody>
      </p:sp>
      <p:sp>
        <p:nvSpPr>
          <p:cNvPr id="162" name="Rectangle 3"/>
          <p:cNvSpPr txBox="1"/>
          <p:nvPr>
            <p:ph type="body" sz="half" idx="1"/>
          </p:nvPr>
        </p:nvSpPr>
        <p:spPr>
          <a:xfrm>
            <a:off x="1333500" y="3149306"/>
            <a:ext cx="6400800" cy="3429001"/>
          </a:xfrm>
          <a:prstGeom prst="rect">
            <a:avLst/>
          </a:prstGeom>
        </p:spPr>
        <p:txBody>
          <a:bodyPr/>
          <a:lstStyle/>
          <a:p>
            <a:pPr defTabSz="457200">
              <a:spcBef>
                <a:spcPts val="0"/>
              </a:spcBef>
              <a:defRPr b="1" baseline="19702" sz="2500">
                <a:solidFill>
                  <a:srgbClr val="000000">
                    <a:alpha val="84705"/>
                  </a:srgbClr>
                </a:solidFill>
              </a:defRPr>
            </a:pPr>
            <a:r>
              <a:t>UNDERSIGHT</a:t>
            </a:r>
          </a:p>
          <a:p>
            <a:pPr defTabSz="457200">
              <a:spcBef>
                <a:spcPts val="0"/>
              </a:spcBef>
              <a:defRPr b="1" baseline="-2734" sz="2500">
                <a:solidFill>
                  <a:srgbClr val="000000">
                    <a:alpha val="84705"/>
                  </a:srgb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Detecting the Suspicious Object on Vehicle Underbody Images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000000">
                    <a:alpha val="84705"/>
                  </a:srgbClr>
                </a:solidFill>
              </a:defRPr>
            </a:pPr>
          </a:p>
          <a:p>
            <a:pPr defTabSz="457200">
              <a:spcBef>
                <a:spcPts val="0"/>
              </a:spcBef>
              <a:defRPr b="1" baseline="18779" sz="2500">
                <a:solidFill>
                  <a:srgbClr val="000000">
                    <a:alpha val="84705"/>
                  </a:srgbClr>
                </a:solidFill>
              </a:defRPr>
            </a:pPr>
            <a:r>
              <a:t>MUSTAFA BERKAY BAYGUT</a:t>
            </a:r>
          </a:p>
          <a:p>
            <a:pPr defTabSz="457200">
              <a:spcBef>
                <a:spcPts val="0"/>
              </a:spcBef>
              <a:defRPr b="1" baseline="18779" sz="2500">
                <a:solidFill>
                  <a:srgbClr val="000000">
                    <a:alpha val="84705"/>
                  </a:srgbClr>
                </a:solidFill>
              </a:defRPr>
            </a:pPr>
            <a:r>
              <a:t>1901042633</a:t>
            </a:r>
          </a:p>
          <a:p>
            <a:pPr defTabSz="457200">
              <a:spcBef>
                <a:spcPts val="0"/>
              </a:spcBef>
              <a:defRPr sz="2500">
                <a:solidFill>
                  <a:srgbClr val="000000">
                    <a:alpha val="84705"/>
                  </a:srgbClr>
                </a:solidFill>
              </a:defRPr>
            </a:pPr>
          </a:p>
          <a:p>
            <a:pPr defTabSz="457200">
              <a:spcBef>
                <a:spcPts val="0"/>
              </a:spcBef>
              <a:defRPr b="1" baseline="18779" sz="2500">
                <a:solidFill>
                  <a:srgbClr val="000000">
                    <a:alpha val="84705"/>
                  </a:srgbClr>
                </a:solidFill>
              </a:defRPr>
            </a:pPr>
            <a:r>
              <a:t>Proje Danışmanı: Doç. Dr</a:t>
            </a:r>
            <a:r>
              <a:rPr b="0"/>
              <a:t>. </a:t>
            </a:r>
            <a:r>
              <a:t>Habil KALKAN</a:t>
            </a:r>
          </a:p>
          <a:p>
            <a:pPr defTabSz="457200">
              <a:spcBef>
                <a:spcPts val="0"/>
              </a:spcBef>
              <a:defRPr b="1" baseline="17827" sz="2500">
                <a:solidFill>
                  <a:srgbClr val="000000">
                    <a:alpha val="84705"/>
                  </a:srgbClr>
                </a:solidFill>
              </a:defRPr>
            </a:pPr>
            <a:r>
              <a:t>ARALIK 2023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3 Slayt Numarası Yer Tutucusu"/>
          <p:cNvSpPr txBox="1"/>
          <p:nvPr>
            <p:ph type="sldNum" sz="quarter" idx="4294967295"/>
          </p:nvPr>
        </p:nvSpPr>
        <p:spPr>
          <a:xfrm>
            <a:off x="8534400" y="6553200"/>
            <a:ext cx="174770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5" name="Rectangle 3"/>
          <p:cNvSpPr txBox="1"/>
          <p:nvPr>
            <p:ph type="body" idx="1"/>
          </p:nvPr>
        </p:nvSpPr>
        <p:spPr>
          <a:xfrm>
            <a:off x="152400" y="1295400"/>
            <a:ext cx="7467600" cy="46482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r>
              <a:t>Project Summary</a:t>
            </a:r>
          </a:p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</a:p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r>
              <a:t>Algorithm Details</a:t>
            </a:r>
          </a:p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</a:p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r>
              <a:t>Where I am?</a:t>
            </a:r>
          </a:p>
          <a:p>
            <a:pPr>
              <a:lnSpc>
                <a:spcPct val="90000"/>
              </a:lnSpc>
              <a:defRPr sz="2400"/>
            </a:pPr>
          </a:p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r>
              <a:t>Where will I be?</a:t>
            </a:r>
          </a:p>
          <a:p>
            <a:pPr>
              <a:lnSpc>
                <a:spcPct val="90000"/>
              </a:lnSpc>
              <a:defRPr sz="2400"/>
            </a:pPr>
          </a:p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r>
              <a:t>Sample outputs</a:t>
            </a:r>
          </a:p>
          <a:p>
            <a:pPr marL="0" indent="0">
              <a:lnSpc>
                <a:spcPct val="90000"/>
              </a:lnSpc>
              <a:buSzTx/>
              <a:buNone/>
              <a:defRPr sz="2400"/>
            </a:pPr>
          </a:p>
          <a:p>
            <a:pPr>
              <a:lnSpc>
                <a:spcPct val="90000"/>
              </a:lnSpc>
              <a:spcBef>
                <a:spcPts val="500"/>
              </a:spcBef>
              <a:defRPr sz="2400"/>
            </a:pPr>
            <a:r>
              <a:t>Sources</a:t>
            </a:r>
          </a:p>
        </p:txBody>
      </p:sp>
      <p:sp>
        <p:nvSpPr>
          <p:cNvPr id="166" name="Rectangle 4"/>
          <p:cNvSpPr txBox="1"/>
          <p:nvPr>
            <p:ph type="title"/>
          </p:nvPr>
        </p:nvSpPr>
        <p:spPr>
          <a:xfrm>
            <a:off x="152400" y="106362"/>
            <a:ext cx="7848600" cy="579440"/>
          </a:xfrm>
          <a:prstGeom prst="rect">
            <a:avLst/>
          </a:prstGeom>
        </p:spPr>
        <p:txBody>
          <a:bodyPr/>
          <a:lstStyle>
            <a:lvl1pPr defTabSz="804672">
              <a:defRPr sz="3500">
                <a:effectLst>
                  <a:outerShdw sx="100000" sy="100000" kx="0" ky="0" algn="b" rotWithShape="0" blurRad="38100" dist="33528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/>
            <a:r>
              <a:t>Content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3 Slayt Numarası Yer Tutucusu"/>
          <p:cNvSpPr txBox="1"/>
          <p:nvPr>
            <p:ph type="sldNum" sz="quarter" idx="4294967295"/>
          </p:nvPr>
        </p:nvSpPr>
        <p:spPr>
          <a:xfrm>
            <a:off x="8534400" y="6553200"/>
            <a:ext cx="174770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9" name="Rectangle 2"/>
          <p:cNvSpPr txBox="1"/>
          <p:nvPr>
            <p:ph type="title"/>
          </p:nvPr>
        </p:nvSpPr>
        <p:spPr>
          <a:xfrm>
            <a:off x="152400" y="106362"/>
            <a:ext cx="7848600" cy="579438"/>
          </a:xfrm>
          <a:prstGeom prst="rect">
            <a:avLst/>
          </a:prstGeom>
        </p:spPr>
        <p:txBody>
          <a:bodyPr/>
          <a:lstStyle>
            <a:lvl1pPr defTabSz="804672">
              <a:defRPr sz="3500">
                <a:effectLst>
                  <a:outerShdw sx="100000" sy="100000" kx="0" ky="0" algn="b" rotWithShape="0" blurRad="38100" dist="33528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/>
            <a:r>
              <a:t>Project Summary</a:t>
            </a:r>
          </a:p>
        </p:txBody>
      </p:sp>
      <p:pic>
        <p:nvPicPr>
          <p:cNvPr id="170" name="unknown.jpeg" descr="unknown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052" y="1298971"/>
            <a:ext cx="4560163" cy="4560162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Text"/>
          <p:cNvSpPr txBox="1"/>
          <p:nvPr/>
        </p:nvSpPr>
        <p:spPr>
          <a:xfrm>
            <a:off x="615950" y="-527050"/>
            <a:ext cx="142239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172" name="Rectangle 4"/>
          <p:cNvSpPr txBox="1"/>
          <p:nvPr>
            <p:ph type="body" sz="quarter" idx="1"/>
          </p:nvPr>
        </p:nvSpPr>
        <p:spPr>
          <a:xfrm>
            <a:off x="4920984" y="1295400"/>
            <a:ext cx="2699017" cy="4386792"/>
          </a:xfrm>
          <a:prstGeom prst="rect">
            <a:avLst/>
          </a:prstGeom>
        </p:spPr>
        <p:txBody>
          <a:bodyPr/>
          <a:lstStyle/>
          <a:p>
            <a:pPr marL="264993" indent="-184022" defTabSz="264993">
              <a:spcBef>
                <a:spcPts val="0"/>
              </a:spcBef>
              <a:buClr>
                <a:srgbClr val="000000">
                  <a:alpha val="84705"/>
                </a:srgbClr>
              </a:buClr>
              <a:buFont typeface="Arial"/>
              <a:defRPr baseline="13418" sz="2100">
                <a:solidFill>
                  <a:srgbClr val="000000">
                    <a:alpha val="84705"/>
                  </a:srgbClr>
                </a:solidFill>
              </a:defRPr>
            </a:pPr>
            <a:r>
              <a:t>UNDERSIGHT  </a:t>
            </a:r>
            <a:endParaRPr baseline="23864"/>
          </a:p>
          <a:p>
            <a:pPr marL="264993" indent="-184022" defTabSz="264993">
              <a:spcBef>
                <a:spcPts val="0"/>
              </a:spcBef>
              <a:buFont typeface="Arial"/>
              <a:defRPr sz="2100"/>
            </a:pPr>
          </a:p>
          <a:p>
            <a:pPr marL="264993" indent="-184022" defTabSz="264993">
              <a:spcBef>
                <a:spcPts val="0"/>
              </a:spcBef>
              <a:buClr>
                <a:srgbClr val="000000">
                  <a:alpha val="84705"/>
                </a:srgbClr>
              </a:buClr>
              <a:buFont typeface="Arial"/>
              <a:defRPr baseline="15024" sz="2100">
                <a:solidFill>
                  <a:srgbClr val="000000">
                    <a:alpha val="84705"/>
                  </a:srgbClr>
                </a:solidFill>
              </a:defRPr>
            </a:pPr>
            <a:r>
              <a:t>“Undersight” is a secure gate keeping algorithm to detect suspicious object undercarriage images of the car. </a:t>
            </a:r>
            <a:endParaRPr baseline="23929"/>
          </a:p>
          <a:p>
            <a:pPr marL="264993" indent="-184022" defTabSz="264993">
              <a:spcBef>
                <a:spcPts val="0"/>
              </a:spcBef>
              <a:buFont typeface="Arial"/>
              <a:defRPr sz="2100"/>
            </a:pPr>
          </a:p>
          <a:p>
            <a:pPr marL="264993" indent="-184022" defTabSz="264993">
              <a:spcBef>
                <a:spcPts val="0"/>
              </a:spcBef>
              <a:buClr>
                <a:srgbClr val="000000">
                  <a:alpha val="84705"/>
                </a:srgbClr>
              </a:buClr>
              <a:buFont typeface="Arial"/>
              <a:defRPr baseline="15024" sz="2100">
                <a:solidFill>
                  <a:srgbClr val="000000">
                    <a:alpha val="84705"/>
                  </a:srgbClr>
                </a:solidFill>
              </a:defRPr>
            </a:pPr>
            <a:r>
              <a:t>First it process the images to check if there is a suspicious object or not. </a:t>
            </a:r>
            <a:endParaRPr baseline="23929"/>
          </a:p>
          <a:p>
            <a:pPr marL="0" indent="226706" defTabSz="264993">
              <a:spcBef>
                <a:spcPts val="0"/>
              </a:spcBef>
              <a:buSzTx/>
              <a:buNone/>
              <a:defRPr baseline="15024" sz="2100">
                <a:solidFill>
                  <a:srgbClr val="000000">
                    <a:alpha val="84705"/>
                  </a:srgbClr>
                </a:solidFill>
              </a:defRPr>
            </a:pPr>
            <a:r>
              <a:t>   </a:t>
            </a:r>
            <a:endParaRPr baseline="20919"/>
          </a:p>
          <a:p>
            <a:pPr marL="264993" indent="-184022" defTabSz="264993">
              <a:spcBef>
                <a:spcPts val="0"/>
              </a:spcBef>
              <a:buClr>
                <a:srgbClr val="000000">
                  <a:alpha val="84705"/>
                </a:srgbClr>
              </a:buClr>
              <a:buFont typeface="Arial"/>
              <a:defRPr baseline="15024" sz="2100">
                <a:solidFill>
                  <a:srgbClr val="000000">
                    <a:alpha val="84705"/>
                  </a:srgbClr>
                </a:solidFill>
              </a:defRPr>
            </a:pPr>
            <a:r>
              <a:t>After it locates the where objects is.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lgorithm Details"/>
          <p:cNvSpPr txBox="1"/>
          <p:nvPr>
            <p:ph type="title"/>
          </p:nvPr>
        </p:nvSpPr>
        <p:spPr>
          <a:xfrm>
            <a:off x="152400" y="106362"/>
            <a:ext cx="7848600" cy="579440"/>
          </a:xfrm>
          <a:prstGeom prst="rect">
            <a:avLst/>
          </a:prstGeom>
        </p:spPr>
        <p:txBody>
          <a:bodyPr/>
          <a:lstStyle>
            <a:lvl1pPr defTabSz="731519">
              <a:defRPr sz="3500">
                <a:effectLst>
                  <a:outerShdw sx="100000" sy="100000" kx="0" ky="0" algn="b" rotWithShape="0" blurRad="25400" dist="3048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/>
            <a:r>
              <a:t>Algorithm Details</a:t>
            </a:r>
          </a:p>
        </p:txBody>
      </p:sp>
      <p:sp>
        <p:nvSpPr>
          <p:cNvPr id="175" name="At the beginning clean undercarriage image of cars will be registered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At the beginning clean undercarriage image of cars will be registered.</a:t>
            </a:r>
          </a:p>
          <a:p>
            <a:pPr/>
            <a:r>
              <a:t>Second, cached clean data will be set and ready to detect images.</a:t>
            </a:r>
          </a:p>
          <a:p>
            <a:pPr/>
            <a:r>
              <a:t>Incoming images can be shifted by any direction. So image registration handled by first phase.</a:t>
            </a:r>
          </a:p>
          <a:p>
            <a:pPr/>
            <a:r>
              <a:t>At the third phase regardless from altered image, control image and target image subtract from each other to detect the image.</a:t>
            </a:r>
          </a:p>
          <a:p>
            <a:pPr/>
            <a:r>
              <a:t>Last part is subtracting and detecting the suspicious object.</a:t>
            </a:r>
          </a:p>
        </p:txBody>
      </p:sp>
      <p:sp>
        <p:nvSpPr>
          <p:cNvPr id="176" name="Slide Number"/>
          <p:cNvSpPr txBox="1"/>
          <p:nvPr>
            <p:ph type="sldNum" sz="quarter" idx="4294967295"/>
          </p:nvPr>
        </p:nvSpPr>
        <p:spPr>
          <a:xfrm>
            <a:off x="8534400" y="6553200"/>
            <a:ext cx="174770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Where I am?"/>
          <p:cNvSpPr txBox="1"/>
          <p:nvPr>
            <p:ph type="title"/>
          </p:nvPr>
        </p:nvSpPr>
        <p:spPr>
          <a:xfrm>
            <a:off x="152400" y="106362"/>
            <a:ext cx="7848600" cy="579440"/>
          </a:xfrm>
          <a:prstGeom prst="rect">
            <a:avLst/>
          </a:prstGeom>
        </p:spPr>
        <p:txBody>
          <a:bodyPr/>
          <a:lstStyle>
            <a:lvl1pPr defTabSz="731519">
              <a:defRPr sz="3500">
                <a:effectLst>
                  <a:outerShdw sx="100000" sy="100000" kx="0" ky="0" algn="b" rotWithShape="0" blurRad="25400" dist="3048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/>
            <a:r>
              <a:t>Where I am?</a:t>
            </a:r>
          </a:p>
        </p:txBody>
      </p:sp>
      <p:sp>
        <p:nvSpPr>
          <p:cNvPr id="179" name="I can easily detect the suspicious object if the image not shifted by subtracting images each other with comparing photos pixel-wis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can easily detect the suspicious object if the image not shifted by subtracting images each other with comparing photos pixel-wise.</a:t>
            </a:r>
          </a:p>
          <a:p>
            <a:pPr/>
            <a:r>
              <a:t>I can register the photo with BFMatcher.</a:t>
            </a:r>
          </a:p>
          <a:p>
            <a:pPr/>
            <a:r>
              <a:t>I can’t do these two parts together for now.</a:t>
            </a:r>
          </a:p>
        </p:txBody>
      </p:sp>
      <p:sp>
        <p:nvSpPr>
          <p:cNvPr id="180" name="Slide Number"/>
          <p:cNvSpPr txBox="1"/>
          <p:nvPr>
            <p:ph type="sldNum" sz="quarter" idx="4294967295"/>
          </p:nvPr>
        </p:nvSpPr>
        <p:spPr>
          <a:xfrm>
            <a:off x="8534400" y="6553200"/>
            <a:ext cx="174770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Where will I be?"/>
          <p:cNvSpPr txBox="1"/>
          <p:nvPr>
            <p:ph type="title"/>
          </p:nvPr>
        </p:nvSpPr>
        <p:spPr>
          <a:xfrm>
            <a:off x="152400" y="106362"/>
            <a:ext cx="7848600" cy="579440"/>
          </a:xfrm>
          <a:prstGeom prst="rect">
            <a:avLst/>
          </a:prstGeom>
        </p:spPr>
        <p:txBody>
          <a:bodyPr/>
          <a:lstStyle>
            <a:lvl1pPr defTabSz="731519">
              <a:defRPr sz="3500">
                <a:effectLst>
                  <a:outerShdw sx="100000" sy="100000" kx="0" ky="0" algn="b" rotWithShape="0" blurRad="25400" dist="3048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/>
            <a:r>
              <a:t>Where will I be?</a:t>
            </a:r>
          </a:p>
        </p:txBody>
      </p:sp>
      <p:sp>
        <p:nvSpPr>
          <p:cNvPr id="183" name="I will register the photo and detect the differences between clean and suspicious images until the next presentation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will register the photo and detect the differences between clean and suspicious images until the next presentation.</a:t>
            </a:r>
          </a:p>
        </p:txBody>
      </p:sp>
      <p:sp>
        <p:nvSpPr>
          <p:cNvPr id="184" name="Slide Number"/>
          <p:cNvSpPr txBox="1"/>
          <p:nvPr>
            <p:ph type="sldNum" sz="quarter" idx="4294967295"/>
          </p:nvPr>
        </p:nvSpPr>
        <p:spPr>
          <a:xfrm>
            <a:off x="8534400" y="6553200"/>
            <a:ext cx="174770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ample Outputs for Detecting Suspicious Objects"/>
          <p:cNvSpPr txBox="1"/>
          <p:nvPr>
            <p:ph type="title"/>
          </p:nvPr>
        </p:nvSpPr>
        <p:spPr>
          <a:xfrm>
            <a:off x="152400" y="106362"/>
            <a:ext cx="7848600" cy="579440"/>
          </a:xfrm>
          <a:prstGeom prst="rect">
            <a:avLst/>
          </a:prstGeom>
        </p:spPr>
        <p:txBody>
          <a:bodyPr/>
          <a:lstStyle>
            <a:lvl1pPr defTabSz="576072">
              <a:defRPr sz="2700">
                <a:effectLst>
                  <a:outerShdw sx="100000" sy="100000" kx="0" ky="0" algn="b" rotWithShape="0" blurRad="25400" dist="24003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/>
            <a:r>
              <a:t>Sample Outputs for Detecting Suspicious Objects</a:t>
            </a:r>
          </a:p>
        </p:txBody>
      </p:sp>
      <p:sp>
        <p:nvSpPr>
          <p:cNvPr id="187" name="CLEA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CLEAN</a:t>
            </a:r>
          </a:p>
          <a:p>
            <a:pPr/>
          </a:p>
          <a:p>
            <a:pPr/>
          </a:p>
          <a:p>
            <a:pPr/>
          </a:p>
          <a:p>
            <a:pPr/>
            <a:r>
              <a:t>SUSPICIOUS</a:t>
            </a:r>
          </a:p>
          <a:p>
            <a:pPr/>
          </a:p>
          <a:p>
            <a:pPr/>
          </a:p>
          <a:p>
            <a:pPr/>
          </a:p>
          <a:p>
            <a:pPr/>
            <a:r>
              <a:t>FINAL</a:t>
            </a:r>
          </a:p>
        </p:txBody>
      </p:sp>
      <p:sp>
        <p:nvSpPr>
          <p:cNvPr id="188" name="Slide Number"/>
          <p:cNvSpPr txBox="1"/>
          <p:nvPr>
            <p:ph type="sldNum" sz="quarter" idx="4294967295"/>
          </p:nvPr>
        </p:nvSpPr>
        <p:spPr>
          <a:xfrm>
            <a:off x="8534400" y="6553200"/>
            <a:ext cx="174770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9" name="clean.jpg" descr="clea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8032" y="800262"/>
            <a:ext cx="4509268" cy="1636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susp.jpg" descr="susp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1910" y="2551260"/>
            <a:ext cx="4781514" cy="1735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differences.jpg" descr="difference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1910" y="4511749"/>
            <a:ext cx="4781515" cy="17353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ample Outputs for Image Registration"/>
          <p:cNvSpPr txBox="1"/>
          <p:nvPr>
            <p:ph type="title"/>
          </p:nvPr>
        </p:nvSpPr>
        <p:spPr>
          <a:xfrm>
            <a:off x="152400" y="106362"/>
            <a:ext cx="7848600" cy="579440"/>
          </a:xfrm>
          <a:prstGeom prst="rect">
            <a:avLst/>
          </a:prstGeom>
        </p:spPr>
        <p:txBody>
          <a:bodyPr/>
          <a:lstStyle>
            <a:lvl1pPr defTabSz="731519">
              <a:defRPr sz="3500">
                <a:effectLst>
                  <a:outerShdw sx="100000" sy="100000" kx="0" ky="0" algn="b" rotWithShape="0" blurRad="25400" dist="3048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/>
            <a:r>
              <a:t>Sample Outputs for Image Registration</a:t>
            </a:r>
          </a:p>
        </p:txBody>
      </p:sp>
      <p:sp>
        <p:nvSpPr>
          <p:cNvPr id="19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Slide Number"/>
          <p:cNvSpPr txBox="1"/>
          <p:nvPr>
            <p:ph type="sldNum" sz="quarter" idx="4294967295"/>
          </p:nvPr>
        </p:nvSpPr>
        <p:spPr>
          <a:xfrm>
            <a:off x="8534400" y="6553200"/>
            <a:ext cx="174770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6" name="clean.jpg" descr="clea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7365" y="800262"/>
            <a:ext cx="4509270" cy="1636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susp.jpg" descr="susp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1243" y="2551260"/>
            <a:ext cx="4781514" cy="1735344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Text"/>
          <p:cNvSpPr txBox="1"/>
          <p:nvPr/>
        </p:nvSpPr>
        <p:spPr>
          <a:xfrm>
            <a:off x="8534400" y="6553200"/>
            <a:ext cx="174770" cy="226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E5"/>
                </a:solidFill>
              </a:defRPr>
            </a:lvl1pPr>
          </a:lstStyle>
          <a:p>
            <a:pPr/>
            <a:r>
              <a:t>8</a:t>
            </a:r>
          </a:p>
        </p:txBody>
      </p:sp>
      <p:pic>
        <p:nvPicPr>
          <p:cNvPr id="199" name="Screenshot 2023-12-19 at 15.36.30.png" descr="Screenshot 2023-12-19 at 15.36.3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8294" y="4401065"/>
            <a:ext cx="8127412" cy="14815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3 Slayt Numarası Yer Tutucusu"/>
          <p:cNvSpPr txBox="1"/>
          <p:nvPr>
            <p:ph type="sldNum" sz="quarter" idx="4294967295"/>
          </p:nvPr>
        </p:nvSpPr>
        <p:spPr>
          <a:xfrm>
            <a:off x="8534400" y="6553200"/>
            <a:ext cx="174770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2" name="Rectangle 2"/>
          <p:cNvSpPr txBox="1"/>
          <p:nvPr>
            <p:ph type="title"/>
          </p:nvPr>
        </p:nvSpPr>
        <p:spPr>
          <a:xfrm>
            <a:off x="152400" y="106362"/>
            <a:ext cx="7848600" cy="579440"/>
          </a:xfrm>
          <a:prstGeom prst="rect">
            <a:avLst/>
          </a:prstGeom>
        </p:spPr>
        <p:txBody>
          <a:bodyPr/>
          <a:lstStyle>
            <a:lvl1pPr defTabSz="804672">
              <a:defRPr sz="3500">
                <a:effectLst>
                  <a:outerShdw sx="100000" sy="100000" kx="0" ky="0" algn="b" rotWithShape="0" blurRad="38100" dist="33528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/>
            <a:r>
              <a:t>Sources</a:t>
            </a:r>
          </a:p>
        </p:txBody>
      </p:sp>
      <p:sp>
        <p:nvSpPr>
          <p:cNvPr id="203" name="Rectangle 3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317500" defTabSz="457200">
              <a:spcBef>
                <a:spcPts val="0"/>
              </a:spcBef>
              <a:buClr>
                <a:srgbClr val="000000">
                  <a:alpha val="84705"/>
                </a:srgbClr>
              </a:buClr>
              <a:buAutoNum type="arabicPeriod" startAt="1"/>
              <a:defRPr baseline="3424">
                <a:solidFill>
                  <a:srgbClr val="000000">
                    <a:alpha val="84705"/>
                  </a:srgbClr>
                </a:solidFill>
              </a:defRPr>
            </a:pPr>
            <a:r>
              <a:t>IVUS Gatekeeper Security,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https://www.gatekeepersecurity.com/products/intelligent-vehicle-undercarriage-scanner/</a:t>
            </a:r>
            <a:r>
              <a:rPr>
                <a:solidFill>
                  <a:srgbClr val="009999"/>
                </a:solidFill>
              </a:rPr>
              <a:t> </a:t>
            </a:r>
            <a:endParaRPr baseline="5307" sz="1700"/>
          </a:p>
          <a:p>
            <a:pPr marL="457200" indent="-317500" defTabSz="457200">
              <a:spcBef>
                <a:spcPts val="0"/>
              </a:spcBef>
              <a:buClr>
                <a:srgbClr val="000000">
                  <a:alpha val="84705"/>
                </a:srgbClr>
              </a:buClr>
              <a:buAutoNum type="arabicPeriod" startAt="1"/>
              <a:defRPr baseline="3424">
                <a:solidFill>
                  <a:srgbClr val="000000">
                    <a:alpha val="84705"/>
                  </a:srgbClr>
                </a:solidFill>
              </a:defRPr>
            </a:pPr>
            <a:r>
              <a:t>Vehicle Undercarriage Scanning System,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https://sear.unisq.edu.au/536/1/frederickCHONGchuenkiong-2005.pdf</a:t>
            </a:r>
            <a:endParaRPr baseline="5307" sz="1700"/>
          </a:p>
          <a:p>
            <a:pPr marL="514350" indent="-514350">
              <a:buSzTx/>
              <a:buNone/>
              <a:defRPr sz="1700"/>
            </a:pPr>
          </a:p>
          <a:p>
            <a:pPr lvl="1" marL="0" indent="716971">
              <a:buSzTx/>
              <a:buNone/>
              <a:defRPr sz="2000"/>
            </a:pPr>
            <a:br>
              <a:rPr sz="1700"/>
            </a:br>
            <a:r>
              <a:rPr sz="2600"/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 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Defaul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 Design">
  <a:themeElements>
    <a:clrScheme name="Default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 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Default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